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B78E2-5396-AF26-61DE-E82DA7A1C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0B101-BF26-3BC7-636A-5021E4F4AC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8F5389-153C-BF98-79EA-96FD7058A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B1AF1-7BC8-02B0-6311-1F811747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DC357-C4E0-5D8A-BC2E-E77755241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78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44FB1-614C-5BB3-B768-47884B3F2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FD4FE2-C947-70F6-4B2C-90F4A17BE6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98213-4C76-1F8E-03C9-8E9E30112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AD9C3-DCEA-8F20-F60F-D8C1E0E0C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F7EFC-F09A-B003-662D-E501463EF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407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5ED77B-7F88-B48D-43D5-A742D321F1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10E63-28EE-EB5F-A35F-B64A15946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24B81-5DBE-E88E-142D-670DEAF7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77425-E8C2-819F-AE43-5B849FB33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64FA50-D6F0-CC12-122E-E32DBAB6B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665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733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379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744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27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203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7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7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EB35A-3E05-08BD-D47F-BAAEE245A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23D16-A6A5-168B-3AC6-315830988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5879D-66EB-F742-315D-0440790C8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476FC-B4A4-A82F-85CA-0B22B23AE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DF013-AEE7-3801-12DC-765EC9CD6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370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32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181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16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1520C-AF78-CDC8-2406-065BA400E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257016-C1FB-918C-3FD5-CF6BDB021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A6D10-3BA3-D1E1-E8D3-BDB5F2187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35FF6-0622-6A2B-3E57-DDC575A6C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323D7C-C90E-FBB8-5056-E5123A66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84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94D8A-94D3-EE16-DFE2-C822602B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1B059-3252-3D35-53EA-C179E0081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169CF-A211-C71D-79CE-CCD5DB561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2E840C-5A9D-8BAB-97C3-F67A3032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02D17-C655-A490-51B7-B9331BB03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7D2694-42DD-5430-DCA2-8EB30E7A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62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2F235-D919-D04D-F885-BB2C38A55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853F0E-FFBB-5558-8881-2ACED0843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F1C91-4C87-C3D2-0B61-3658A651C2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9331C7-D2B5-11DF-770A-24C2F2026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4C34DD-6055-A892-8C2E-7C0A77FA73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484203-372F-9EF6-03C7-73414ABE2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6376B2-3C6A-451D-6706-5678F3865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182ABF-67A6-8F5F-E72A-62986A8DE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744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140E6-89D5-7CA8-A6E3-10461887E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4D4F24-4FF6-E18A-9BD8-CBB3E7B7E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F0E66-95E0-4D6F-ABD7-FA171FE96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D7D9F8-AAC8-DAD4-FB3C-F02212118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15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E5238D-843D-CD60-3396-F69F7113C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B40DE-CFFC-2BDA-34EE-F7861C6D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6BDB2C-9983-B36B-F1BC-7FF1BBC07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0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4D88D-0AB9-B828-81F9-26314A5B6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B486C-C069-761E-E6D9-F07361615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630A9-2F3D-4A58-6E87-C935F4453D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646B2-A3C1-60F0-026E-3FDCD5D18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59D08F-3D33-AEBF-27AF-A418F9DD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6357C3-C324-B1D3-028B-3A938DCE0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81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403FB-9B55-3A5C-4CC0-A8B54338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27B49C-0307-F466-52F1-4BF6FC908B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88D216-7548-463F-8855-D69198EAD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F45D56-CF34-CE2E-BC3B-52B18A0C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5353BC-9046-7C70-76FE-AC95A4A3E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621937-3DA0-B1E9-24B9-AFD32C7F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053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D0B2E-05CD-4550-0EE0-63AEE2D8B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A01B1-0592-2739-008C-392288A56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31441C-F182-DD7E-4870-1C12DDC567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3BC9E7-E3C6-4D95-B85E-776B793E6CAE}" type="datetimeFigureOut">
              <a:rPr lang="en-GB" smtClean="0"/>
              <a:t>08/08/2026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F42F4-CA19-6F28-D702-458B1AB0C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F539E-B014-FAE2-9155-7C3DBF3C6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F13D77-F021-4BD8-8920-2A5E68F4E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79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7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Overhead Projector">
            <a:extLst>
              <a:ext uri="{FF2B5EF4-FFF2-40B4-BE49-F238E27FC236}">
                <a16:creationId xmlns:a16="http://schemas.microsoft.com/office/drawing/2014/main" id="{45F196A3-ACC0-1BAB-FDDB-567DD40F87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1" b="28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78842D-29EE-F4FB-F1EC-573AE3B68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400" dirty="0" err="1">
                <a:solidFill>
                  <a:schemeClr val="bg1"/>
                </a:solidFill>
              </a:rPr>
              <a:t>Photogrammes</a:t>
            </a:r>
            <a:r>
              <a:rPr lang="en-GB" sz="5400" dirty="0">
                <a:solidFill>
                  <a:schemeClr val="bg1"/>
                </a:solidFill>
              </a:rPr>
              <a:t> de films et </a:t>
            </a:r>
            <a:r>
              <a:rPr lang="en-GB" sz="5400" dirty="0" err="1">
                <a:solidFill>
                  <a:schemeClr val="bg1"/>
                </a:solidFill>
              </a:rPr>
              <a:t>terminologie</a:t>
            </a:r>
            <a:r>
              <a:rPr lang="en-GB" sz="5400" dirty="0">
                <a:solidFill>
                  <a:schemeClr val="bg1"/>
                </a:solidFill>
              </a:rPr>
              <a:t> du cinéma</a:t>
            </a:r>
            <a:endParaRPr lang="en-GB" sz="52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D8214-51D3-CD2F-77E0-E0E96726D6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Images from Wikipedia</a:t>
            </a:r>
          </a:p>
        </p:txBody>
      </p:sp>
    </p:spTree>
    <p:extLst>
      <p:ext uri="{BB962C8B-B14F-4D97-AF65-F5344CB8AC3E}">
        <p14:creationId xmlns:p14="http://schemas.microsoft.com/office/powerpoint/2010/main" val="135277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E7816-53BC-8179-71E9-29E1A2731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840" y="365125"/>
            <a:ext cx="9077960" cy="1325563"/>
          </a:xfrm>
        </p:spPr>
        <p:txBody>
          <a:bodyPr/>
          <a:lstStyle/>
          <a:p>
            <a:r>
              <a:rPr lang="en-GB" dirty="0"/>
              <a:t>Les 400 Coups (François Truffaut)</a:t>
            </a:r>
          </a:p>
        </p:txBody>
      </p:sp>
      <p:pic>
        <p:nvPicPr>
          <p:cNvPr id="4" name="Content Placeholder 3" descr="Cinema &amp; Outras Artes: Nouvelle Vague, 50 Anos - Uma Análise de &quot;Os ...">
            <a:extLst>
              <a:ext uri="{FF2B5EF4-FFF2-40B4-BE49-F238E27FC236}">
                <a16:creationId xmlns:a16="http://schemas.microsoft.com/office/drawing/2014/main" id="{936DE129-BF64-26DF-455F-3DE54E9A8C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7423" y="1825625"/>
            <a:ext cx="575715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0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18EF2-6B84-53B5-3C37-F23806238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0" y="365125"/>
            <a:ext cx="9169400" cy="1325563"/>
          </a:xfrm>
        </p:spPr>
        <p:txBody>
          <a:bodyPr/>
          <a:lstStyle/>
          <a:p>
            <a:r>
              <a:rPr lang="en-GB" dirty="0"/>
              <a:t>Le Quai des brumes (Marcel Carné)</a:t>
            </a:r>
          </a:p>
        </p:txBody>
      </p:sp>
      <p:pic>
        <p:nvPicPr>
          <p:cNvPr id="4" name="Content Placeholder 3" descr="Sumujen laituri – Wikipedia">
            <a:extLst>
              <a:ext uri="{FF2B5EF4-FFF2-40B4-BE49-F238E27FC236}">
                <a16:creationId xmlns:a16="http://schemas.microsoft.com/office/drawing/2014/main" id="{614C4F8B-5F4F-BCCA-D798-5ABC2EF089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4720" y="1872816"/>
            <a:ext cx="5181599" cy="420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3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EE473-6CDA-40F1-26DC-EFFB7C3A1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65125"/>
            <a:ext cx="8763000" cy="1325563"/>
          </a:xfrm>
        </p:spPr>
        <p:txBody>
          <a:bodyPr/>
          <a:lstStyle/>
          <a:p>
            <a:r>
              <a:rPr lang="en-GB" dirty="0"/>
              <a:t>Jean de Florette (Claude Berri)</a:t>
            </a:r>
          </a:p>
        </p:txBody>
      </p:sp>
      <p:pic>
        <p:nvPicPr>
          <p:cNvPr id="4" name="Content Placeholder 3" descr="Jean de Florette - Variety">
            <a:extLst>
              <a:ext uri="{FF2B5EF4-FFF2-40B4-BE49-F238E27FC236}">
                <a16:creationId xmlns:a16="http://schemas.microsoft.com/office/drawing/2014/main" id="{27F8F33B-7C14-751F-4C21-A5F58E3C98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6956" y="1825625"/>
            <a:ext cx="65580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845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81C00-DC6E-D0F2-DD82-D722B95EC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6560" y="365125"/>
            <a:ext cx="8397240" cy="1325563"/>
          </a:xfrm>
        </p:spPr>
        <p:txBody>
          <a:bodyPr/>
          <a:lstStyle/>
          <a:p>
            <a:r>
              <a:rPr lang="en-GB" dirty="0"/>
              <a:t>Cléo de 5 à 7 (Agnès Varda)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FC08E7-69C4-234C-31DA-C5759BC2E7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14" y="1994236"/>
            <a:ext cx="6021172" cy="401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56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F1C11-CEC9-6FB1-922B-2B4358ADE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2720" y="365125"/>
            <a:ext cx="8641080" cy="1325563"/>
          </a:xfrm>
        </p:spPr>
        <p:txBody>
          <a:bodyPr/>
          <a:lstStyle/>
          <a:p>
            <a:r>
              <a:rPr lang="en-GB" dirty="0"/>
              <a:t>La Haine (Matthieu </a:t>
            </a:r>
            <a:r>
              <a:rPr lang="en-GB" dirty="0" err="1"/>
              <a:t>Kassowitz</a:t>
            </a:r>
            <a:r>
              <a:rPr lang="en-GB" dirty="0"/>
              <a:t>)</a:t>
            </a:r>
          </a:p>
        </p:txBody>
      </p:sp>
      <p:pic>
        <p:nvPicPr>
          <p:cNvPr id="4" name="Content Placeholder 3" descr="la haine. march 9th 2015. 20h45 (19:45 gmt). france ô | Flickr">
            <a:extLst>
              <a:ext uri="{FF2B5EF4-FFF2-40B4-BE49-F238E27FC236}">
                <a16:creationId xmlns:a16="http://schemas.microsoft.com/office/drawing/2014/main" id="{1F1B6F79-03CD-4958-335C-A5E9161972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8160" y="1838351"/>
            <a:ext cx="6593840" cy="469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93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C03A1-D427-8641-87F0-DEDE06776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840" y="365125"/>
            <a:ext cx="9077960" cy="1325563"/>
          </a:xfrm>
        </p:spPr>
        <p:txBody>
          <a:bodyPr/>
          <a:lstStyle/>
          <a:p>
            <a:r>
              <a:rPr lang="en-GB" dirty="0"/>
              <a:t>Au revoir les enfants (Louis Malle)</a:t>
            </a:r>
          </a:p>
        </p:txBody>
      </p:sp>
      <p:pic>
        <p:nvPicPr>
          <p:cNvPr id="4" name="Content Placeholder 3" descr="Enfants De Louis Malle Film: 'Au Revoir Les Enfants,' From Louis Malle">
            <a:extLst>
              <a:ext uri="{FF2B5EF4-FFF2-40B4-BE49-F238E27FC236}">
                <a16:creationId xmlns:a16="http://schemas.microsoft.com/office/drawing/2014/main" id="{3571DC25-D968-3BEC-85E2-4E66F32B55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4321" y="2032286"/>
            <a:ext cx="6766560" cy="405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29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7829" y="3576498"/>
            <a:ext cx="288572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>
                <a:solidFill>
                  <a:srgbClr val="006633"/>
                </a:solidFill>
                <a:latin typeface="Arial"/>
              </a:rPr>
              <a:t>un film de guerre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 rot="20100000">
            <a:off x="5868598" y="1171099"/>
            <a:ext cx="1978811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600" dirty="0">
                <a:solidFill>
                  <a:srgbClr val="4B0082"/>
                </a:solidFill>
                <a:latin typeface="Arial"/>
              </a:rPr>
              <a:t>le box-office</a:t>
            </a:r>
            <a:endParaRPr kumimoji="0" sz="2600" b="0" i="0" u="none" strike="noStrike" kern="1200" cap="none" spc="0" normalizeH="0" baseline="0" noProof="0" dirty="0">
              <a:ln>
                <a:noFill/>
              </a:ln>
              <a:solidFill>
                <a:srgbClr val="4B008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 rot="20700000">
            <a:off x="9530008" y="4084841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9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</a:t>
            </a:r>
            <a:r>
              <a:rPr kumimoji="0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acteur</a:t>
            </a:r>
            <a:endParaRPr kumimoji="0" sz="29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 rot="21000000">
            <a:off x="274320" y="36576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500" b="0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actrice</a:t>
            </a:r>
          </a:p>
        </p:txBody>
      </p:sp>
      <p:sp>
        <p:nvSpPr>
          <p:cNvPr id="6" name="TextBox 5"/>
          <p:cNvSpPr txBox="1"/>
          <p:nvPr/>
        </p:nvSpPr>
        <p:spPr>
          <a:xfrm rot="21000000">
            <a:off x="6810738" y="365759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</a:t>
            </a:r>
            <a:r>
              <a:rPr kumimoji="0" sz="2700" b="0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réalisateur</a:t>
            </a:r>
            <a:endParaRPr kumimoji="0" sz="27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 rot="20100000">
            <a:off x="4284591" y="931646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</a:t>
            </a:r>
            <a:r>
              <a:rPr kumimoji="0" sz="34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réalisatrice</a:t>
            </a:r>
            <a:endParaRPr kumimoji="0" sz="34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98488" y="640505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 dirty="0">
                <a:ln>
                  <a:noFill/>
                </a:ln>
                <a:solidFill>
                  <a:srgbClr val="4B008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</a:t>
            </a:r>
            <a:r>
              <a:rPr kumimoji="0" sz="2100" b="0" i="0" u="none" strike="noStrike" kern="1200" cap="none" spc="0" normalizeH="0" baseline="0" noProof="0" dirty="0" err="1">
                <a:ln>
                  <a:noFill/>
                </a:ln>
                <a:solidFill>
                  <a:srgbClr val="4B008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personnage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4B008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900000">
            <a:off x="1423564" y="1026587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</a:t>
            </a:r>
            <a:r>
              <a:rPr kumimoji="0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rôle</a:t>
            </a:r>
            <a:r>
              <a:rPr kumimoji="0" sz="23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principal</a:t>
            </a:r>
          </a:p>
        </p:txBody>
      </p:sp>
      <p:sp>
        <p:nvSpPr>
          <p:cNvPr id="10" name="TextBox 9"/>
          <p:cNvSpPr txBox="1"/>
          <p:nvPr/>
        </p:nvSpPr>
        <p:spPr>
          <a:xfrm rot="20700000">
            <a:off x="9053570" y="2257386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</a:t>
            </a:r>
            <a:r>
              <a:rPr kumimoji="0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scénario</a:t>
            </a:r>
            <a:endParaRPr kumimoji="0" sz="2300" b="0" i="0" u="none" strike="noStrike" kern="120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 rot="1500000">
            <a:off x="1828800" y="402336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scène</a:t>
            </a:r>
          </a:p>
        </p:txBody>
      </p:sp>
      <p:sp>
        <p:nvSpPr>
          <p:cNvPr id="12" name="TextBox 11"/>
          <p:cNvSpPr txBox="1"/>
          <p:nvPr/>
        </p:nvSpPr>
        <p:spPr>
          <a:xfrm rot="900000">
            <a:off x="8845146" y="304826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</a:t>
            </a: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bande-annonce</a:t>
            </a:r>
            <a:endParaRPr kumimoji="0" sz="32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 rot="600000">
            <a:off x="582813" y="1595861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300" b="0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</a:t>
            </a:r>
            <a:r>
              <a:rPr kumimoji="0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effets</a:t>
            </a:r>
            <a:r>
              <a:rPr kumimoji="0" sz="3300" b="0" i="0" u="none" strike="noStrike" kern="1200" cap="none" spc="0" normalizeH="0" baseline="0" noProof="0" dirty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sz="3300" b="0" i="0" u="none" strike="noStrike" kern="1200" cap="none" spc="0" normalizeH="0" baseline="0" noProof="0" dirty="0" err="1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spéciaux</a:t>
            </a:r>
            <a:endParaRPr kumimoji="0" sz="3300" b="0" i="0" u="none" strike="noStrike" kern="1200" cap="none" spc="0" normalizeH="0" baseline="0" noProof="0" dirty="0">
              <a:ln>
                <a:noFill/>
              </a:ln>
              <a:solidFill>
                <a:srgbClr val="00663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4800" y="1828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0" i="0" u="none" strike="noStrike" kern="1200" cap="none" spc="0" normalizeH="0" baseline="0" noProof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bande originale</a:t>
            </a:r>
          </a:p>
        </p:txBody>
      </p:sp>
      <p:sp>
        <p:nvSpPr>
          <p:cNvPr id="15" name="TextBox 14"/>
          <p:cNvSpPr txBox="1"/>
          <p:nvPr/>
        </p:nvSpPr>
        <p:spPr>
          <a:xfrm rot="900000">
            <a:off x="363546" y="2845995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comédie</a:t>
            </a:r>
          </a:p>
        </p:txBody>
      </p:sp>
      <p:sp>
        <p:nvSpPr>
          <p:cNvPr id="16" name="TextBox 15"/>
          <p:cNvSpPr txBox="1"/>
          <p:nvPr/>
        </p:nvSpPr>
        <p:spPr>
          <a:xfrm rot="1500000">
            <a:off x="3108960" y="27432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film d'action</a:t>
            </a:r>
          </a:p>
        </p:txBody>
      </p:sp>
      <p:sp>
        <p:nvSpPr>
          <p:cNvPr id="17" name="TextBox 16"/>
          <p:cNvSpPr txBox="1"/>
          <p:nvPr/>
        </p:nvSpPr>
        <p:spPr>
          <a:xfrm rot="21000000">
            <a:off x="7549440" y="1320627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300" b="0" i="0" u="none" strike="noStrike" kern="1200" cap="none" spc="0" normalizeH="0" baseline="0" noProof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film d'horreur</a:t>
            </a:r>
          </a:p>
        </p:txBody>
      </p:sp>
      <p:sp>
        <p:nvSpPr>
          <p:cNvPr id="18" name="TextBox 17"/>
          <p:cNvSpPr txBox="1"/>
          <p:nvPr/>
        </p:nvSpPr>
        <p:spPr>
          <a:xfrm rot="20100000">
            <a:off x="7955279" y="182880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>
                <a:ln>
                  <a:noFill/>
                </a:ln>
                <a:solidFill>
                  <a:srgbClr val="4B008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film de science-fiction</a:t>
            </a:r>
          </a:p>
        </p:txBody>
      </p:sp>
      <p:sp>
        <p:nvSpPr>
          <p:cNvPr id="19" name="TextBox 18"/>
          <p:cNvSpPr txBox="1"/>
          <p:nvPr/>
        </p:nvSpPr>
        <p:spPr>
          <a:xfrm rot="20700000">
            <a:off x="7406640" y="493776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0" normalizeH="0" baseline="0" noProof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dessin animé</a:t>
            </a:r>
          </a:p>
        </p:txBody>
      </p:sp>
      <p:sp>
        <p:nvSpPr>
          <p:cNvPr id="20" name="TextBox 19"/>
          <p:cNvSpPr txBox="1"/>
          <p:nvPr/>
        </p:nvSpPr>
        <p:spPr>
          <a:xfrm rot="1500000">
            <a:off x="1097280" y="521208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100" b="0" i="0" u="none" strike="noStrike" kern="1200" cap="none" spc="0" normalizeH="0" baseline="0" noProof="0">
                <a:ln>
                  <a:noFill/>
                </a:ln>
                <a:solidFill>
                  <a:srgbClr val="1F4E7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documentaire</a:t>
            </a:r>
          </a:p>
        </p:txBody>
      </p:sp>
      <p:sp>
        <p:nvSpPr>
          <p:cNvPr id="21" name="TextBox 20"/>
          <p:cNvSpPr txBox="1"/>
          <p:nvPr/>
        </p:nvSpPr>
        <p:spPr>
          <a:xfrm rot="900000">
            <a:off x="5153973" y="5504083"/>
            <a:ext cx="1513556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rgbClr val="4B0082"/>
                </a:solidFill>
                <a:latin typeface="Arial"/>
              </a:rPr>
              <a:t>le montage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4B0082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 rot="1500000">
            <a:off x="1531150" y="4588681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4B008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 thriller</a:t>
            </a:r>
          </a:p>
        </p:txBody>
      </p:sp>
      <p:sp>
        <p:nvSpPr>
          <p:cNvPr id="23" name="TextBox 22"/>
          <p:cNvSpPr txBox="1"/>
          <p:nvPr/>
        </p:nvSpPr>
        <p:spPr>
          <a:xfrm rot="600000">
            <a:off x="3566160" y="265176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400" b="0" i="0" u="none" strike="noStrike" kern="1200" cap="none" spc="0" normalizeH="0" baseline="0" noProof="0">
                <a:ln>
                  <a:noFill/>
                </a:ln>
                <a:solidFill>
                  <a:srgbClr val="4B008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une salle de cinéma</a:t>
            </a:r>
          </a:p>
        </p:txBody>
      </p:sp>
      <p:sp>
        <p:nvSpPr>
          <p:cNvPr id="24" name="TextBox 23"/>
          <p:cNvSpPr txBox="1"/>
          <p:nvPr/>
        </p:nvSpPr>
        <p:spPr>
          <a:xfrm rot="20700000">
            <a:off x="4411215" y="4737265"/>
            <a:ext cx="2109873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100" dirty="0">
                <a:solidFill>
                  <a:srgbClr val="1F4E79"/>
                </a:solidFill>
                <a:latin typeface="Arial"/>
              </a:rPr>
              <a:t>la </a:t>
            </a:r>
            <a:r>
              <a:rPr lang="en-GB" sz="2100" dirty="0" err="1">
                <a:solidFill>
                  <a:srgbClr val="1F4E79"/>
                </a:solidFill>
                <a:latin typeface="Arial"/>
              </a:rPr>
              <a:t>bande</a:t>
            </a:r>
            <a:r>
              <a:rPr lang="en-GB" sz="2100" dirty="0">
                <a:solidFill>
                  <a:srgbClr val="1F4E79"/>
                </a:solidFill>
                <a:latin typeface="Arial"/>
              </a:rPr>
              <a:t> </a:t>
            </a:r>
            <a:r>
              <a:rPr lang="en-GB" sz="2100" dirty="0" err="1">
                <a:solidFill>
                  <a:srgbClr val="1F4E79"/>
                </a:solidFill>
                <a:latin typeface="Arial"/>
              </a:rPr>
              <a:t>sonore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1F4E7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 rot="1500000">
            <a:off x="9235440" y="557784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000" b="0" i="0" u="none" strike="noStrike" kern="1200" cap="none" spc="0" normalizeH="0" baseline="0" noProof="0">
                <a:ln>
                  <a:noFill/>
                </a:ln>
                <a:solidFill>
                  <a:srgbClr val="4B008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les sous-titres</a:t>
            </a:r>
          </a:p>
        </p:txBody>
      </p:sp>
      <p:sp>
        <p:nvSpPr>
          <p:cNvPr id="26" name="TextBox 25"/>
          <p:cNvSpPr txBox="1"/>
          <p:nvPr/>
        </p:nvSpPr>
        <p:spPr>
          <a:xfrm rot="600000">
            <a:off x="6217920" y="3840480"/>
            <a:ext cx="25603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" b="0" i="0" u="none" strike="noStrike" kern="1200" cap="none" spc="0" normalizeH="0" baseline="0" noProof="0">
                <a:ln>
                  <a:noFill/>
                </a:ln>
                <a:solidFill>
                  <a:srgbClr val="0066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doublage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118</Words>
  <Application>Microsoft Office PowerPoint</Application>
  <PresentationFormat>Widescreen</PresentationFormat>
  <Paragraphs>33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Office Theme</vt:lpstr>
      <vt:lpstr>1_Office Theme</vt:lpstr>
      <vt:lpstr>Photogrammes de films et terminologie du cinéma</vt:lpstr>
      <vt:lpstr>Les 400 Coups (François Truffaut)</vt:lpstr>
      <vt:lpstr>Le Quai des brumes (Marcel Carné)</vt:lpstr>
      <vt:lpstr>Jean de Florette (Claude Berri)</vt:lpstr>
      <vt:lpstr>Cléo de 5 à 7 (Agnès Varda)</vt:lpstr>
      <vt:lpstr>La Haine (Matthieu Kassowitz)</vt:lpstr>
      <vt:lpstr>Au revoir les enfants (Louis Malle)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Steve Smith</dc:creator>
  <cp:lastModifiedBy>Steve Smith</cp:lastModifiedBy>
  <cp:revision>1</cp:revision>
  <dcterms:created xsi:type="dcterms:W3CDTF">2026-08-08T13:46:19Z</dcterms:created>
  <dcterms:modified xsi:type="dcterms:W3CDTF">2026-08-08T14:14:43Z</dcterms:modified>
</cp:coreProperties>
</file>